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6858000" cx="12192000"/>
  <p:notesSz cx="6858000" cy="9144000"/>
  <p:embeddedFontLst>
    <p:embeddedFont>
      <p:font typeface="Helvetica Neue"/>
      <p:regular r:id="rId39"/>
      <p:bold r:id="rId40"/>
      <p:italic r:id="rId41"/>
      <p:boldItalic r:id="rId42"/>
    </p:embeddedFont>
    <p:embeddedFont>
      <p:font typeface="Helvetica Neue Light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7" roundtripDataSignature="AMtx7mgHFwokF2ko9a2kTebawesPJ8Fi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5C6CFA7-7622-4836-BCDC-F932AD702981}">
  <a:tblStyle styleId="{55C6CFA7-7622-4836-BCDC-F932AD70298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-bold.fntdata"/><Relationship Id="rId20" Type="http://schemas.openxmlformats.org/officeDocument/2006/relationships/slide" Target="slides/slide15.xml"/><Relationship Id="rId42" Type="http://schemas.openxmlformats.org/officeDocument/2006/relationships/font" Target="fonts/HelveticaNeue-boldItalic.fntdata"/><Relationship Id="rId41" Type="http://schemas.openxmlformats.org/officeDocument/2006/relationships/font" Target="fonts/HelveticaNeue-italic.fntdata"/><Relationship Id="rId22" Type="http://schemas.openxmlformats.org/officeDocument/2006/relationships/slide" Target="slides/slide17.xml"/><Relationship Id="rId44" Type="http://schemas.openxmlformats.org/officeDocument/2006/relationships/font" Target="fonts/HelveticaNeueLight-bold.fntdata"/><Relationship Id="rId21" Type="http://schemas.openxmlformats.org/officeDocument/2006/relationships/slide" Target="slides/slide16.xml"/><Relationship Id="rId43" Type="http://schemas.openxmlformats.org/officeDocument/2006/relationships/font" Target="fonts/HelveticaNeueLight-regular.fntdata"/><Relationship Id="rId24" Type="http://schemas.openxmlformats.org/officeDocument/2006/relationships/slide" Target="slides/slide19.xml"/><Relationship Id="rId46" Type="http://schemas.openxmlformats.org/officeDocument/2006/relationships/font" Target="fonts/HelveticaNeueLight-boldItalic.fntdata"/><Relationship Id="rId23" Type="http://schemas.openxmlformats.org/officeDocument/2006/relationships/slide" Target="slides/slide18.xml"/><Relationship Id="rId45" Type="http://schemas.openxmlformats.org/officeDocument/2006/relationships/font" Target="fonts/HelveticaNeueLigh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customschemas.google.com/relationships/presentationmetadata" Target="meta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HelveticaNeue-regular.fntdata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7" name="Google Shape;37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4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4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3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1524000" y="121443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b="1" lang="en-US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Marketing Strategy Template</a:t>
            </a:r>
            <a:endParaRPr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[Insert Company Name]</a:t>
            </a:r>
            <a:endParaRPr>
              <a:solidFill>
                <a:schemeClr val="lt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Secondary Audience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This section of your target audience is your secondary audience. These are buyers that don’t fit your primary audience but they could still convert with the right content.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2" name="Google Shape;142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Demographics: 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gender, age, ethnicity, industry, job, income.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Psychographics: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values, beliefs, habits, hobbies &amp; more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Challenges: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struggles are they facing every day?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Pain Points: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is happening in their life that our organization can fix?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Drives Them to Purchase Our Product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: what do they need to see from us that would convince them to buy from us?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Where Do They Find Their Information: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internet, newspapers, ads, commercials, etc.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Type of Content Do They Prefer: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blogs, e-books, videos, social media posts, etc.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How Do We Help: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content or resources can we provide to help our audience and convince them to buy.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Content Strategy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Types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List what types of content that your organization will be publishing.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3" name="Google Shape;153;p12"/>
          <p:cNvSpPr txBox="1"/>
          <p:nvPr>
            <p:ph idx="1" type="body"/>
          </p:nvPr>
        </p:nvSpPr>
        <p:spPr>
          <a:xfrm>
            <a:off x="838200" y="189188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Type One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Type Two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Type Three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Type Four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Type Five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Promotional Channels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What channels are you going to promote your content on?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9" name="Google Shape;159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Promotional Channel One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Promotional Channel Two</a:t>
            </a:r>
            <a:endParaRPr/>
          </a:p>
          <a:p>
            <a:pPr indent="-228600" lvl="0" marL="2286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Promotional Channel Three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Promotional Channel Four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Promotional Channel Five</a:t>
            </a:r>
            <a:br>
              <a:rPr lang="en-US"/>
            </a:b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 txBox="1"/>
          <p:nvPr>
            <p:ph type="title"/>
          </p:nvPr>
        </p:nvSpPr>
        <p:spPr>
          <a:xfrm>
            <a:off x="838200" y="709683"/>
            <a:ext cx="10515600" cy="11068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[BRAND] Voice and Tone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What should your content sound like when your audience reads it?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5" name="Google Shape;165;p14"/>
          <p:cNvSpPr txBox="1"/>
          <p:nvPr>
            <p:ph idx="1" type="body"/>
          </p:nvPr>
        </p:nvSpPr>
        <p:spPr>
          <a:xfrm>
            <a:off x="838200" y="2368964"/>
            <a:ext cx="10515600" cy="3700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Voice: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Tone: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+ Tone Examples</a:t>
            </a:r>
            <a:endParaRPr b="1">
              <a:solidFill>
                <a:srgbClr val="ED7B5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1" name="Google Shape;171;p1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Examples of On-Brand Voice: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2" name="Google Shape;172;p1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Examples of On-Brand Tone: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Message Matrix</a:t>
            </a:r>
            <a:br>
              <a:rPr lang="en-US"/>
            </a:br>
            <a:br>
              <a:rPr lang="en-US" sz="2000"/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is the core message your content should convey?</a:t>
            </a:r>
            <a:endParaRPr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78" name="Google Shape;178;p16"/>
          <p:cNvGraphicFramePr/>
          <p:nvPr/>
        </p:nvGraphicFramePr>
        <p:xfrm>
          <a:off x="490331" y="1825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488250"/>
                <a:gridCol w="8375200"/>
              </a:tblGrid>
              <a:tr h="3708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[BRAND] Message</a:t>
                      </a: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Matrix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Primary Message: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Secondary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Message 1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Secondary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Message 2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Secondary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Message 3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Secondary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Message 4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Secondary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Message 5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Core Topics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key topics and themes are you going to write about?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84" name="Google Shape;184;p17"/>
          <p:cNvGraphicFramePr/>
          <p:nvPr/>
        </p:nvGraphicFramePr>
        <p:xfrm>
          <a:off x="838200" y="16906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583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Pillar One</a:t>
                      </a:r>
                      <a:endParaRPr b="1" i="0" sz="18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Pillar</a:t>
                      </a: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Two</a:t>
                      </a:r>
                      <a:endParaRPr b="1" i="0" sz="18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Helvetica Neue"/>
                        <a:buNone/>
                      </a:pP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Pillar</a:t>
                      </a:r>
                      <a:r>
                        <a:rPr b="0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Three</a:t>
                      </a:r>
                      <a:endParaRPr b="1" i="0" sz="18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Helvetica Neue"/>
                        <a:buNone/>
                      </a:pP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Pillar</a:t>
                      </a:r>
                      <a:r>
                        <a:rPr b="1" i="0" lang="en-US" sz="18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Four</a:t>
                      </a:r>
                      <a:endParaRPr b="1" i="0" sz="18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4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804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67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14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Helvetica Neue"/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Related Topic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 Standards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What do designers need to do in order to get content ready for publish?</a:t>
            </a:r>
            <a:endParaRPr i="1"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0" name="Google Shape;190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 i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Standard One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Standard Two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Standard Three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Standard Four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Branding Design Examples</a:t>
            </a:r>
            <a:endParaRPr b="1">
              <a:solidFill>
                <a:srgbClr val="ED7B5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6" name="Google Shape;196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Do: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7" name="Google Shape;197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Don’t: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Content Marketing Toolbox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List the tools that your content marketing team will use.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" name="Google Shape;95;p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CMS: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Analytics: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Editorial Calendar: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Social Media Scheduling Tool: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SEO Tools: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latin typeface="Helvetica Neue"/>
                <a:ea typeface="Helvetica Neue"/>
                <a:cs typeface="Helvetica Neue"/>
                <a:sym typeface="Helvetica Neue"/>
              </a:rPr>
              <a:t>Project Management Tool: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None/>
            </a:pPr>
            <a:b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Content Creation Process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"/>
          <p:cNvSpPr txBox="1"/>
          <p:nvPr>
            <p:ph type="title"/>
          </p:nvPr>
        </p:nvSpPr>
        <p:spPr>
          <a:xfrm>
            <a:off x="838200" y="65667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Creation Process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What process will your content marketing team use to create the content you publish and how long do they have to get each step done?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8" name="Google Shape;208;p21"/>
          <p:cNvSpPr txBox="1"/>
          <p:nvPr>
            <p:ph idx="1" type="body"/>
          </p:nvPr>
        </p:nvSpPr>
        <p:spPr>
          <a:xfrm>
            <a:off x="838200" y="224969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One: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Two: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Three: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Four: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Five: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Six: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Seven: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Eight: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_ Number of Days Before Publish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2"/>
          <p:cNvSpPr txBox="1"/>
          <p:nvPr>
            <p:ph type="title"/>
          </p:nvPr>
        </p:nvSpPr>
        <p:spPr>
          <a:xfrm>
            <a:off x="838200" y="49764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Editorial Planning Process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steps does your content need to go through before it is ready for publish?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" name="Google Shape;214;p22"/>
          <p:cNvSpPr txBox="1"/>
          <p:nvPr>
            <p:ph idx="1" type="body"/>
          </p:nvPr>
        </p:nvSpPr>
        <p:spPr>
          <a:xfrm>
            <a:off x="838200" y="1997903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635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 sz="26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One: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Two: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Three: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Four: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Step Five: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3"/>
          <p:cNvSpPr txBox="1"/>
          <p:nvPr>
            <p:ph type="title"/>
          </p:nvPr>
        </p:nvSpPr>
        <p:spPr>
          <a:xfrm>
            <a:off x="838200" y="51089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Publishing Schedule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How often are you going to publish your content?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0" name="Google Shape;220;p23"/>
          <p:cNvSpPr txBox="1"/>
          <p:nvPr>
            <p:ph idx="1" type="body"/>
          </p:nvPr>
        </p:nvSpPr>
        <p:spPr>
          <a:xfrm>
            <a:off x="838200" y="2090669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Blog Posts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Post x times per week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E-Books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Post x times per quarter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Videos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Post x times per week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Infographics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Post x times per week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Social Campaigns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Post x times per week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Sample Marketing Calendar</a:t>
            </a:r>
            <a:endParaRPr b="1">
              <a:solidFill>
                <a:srgbClr val="ED7B5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26" name="Google Shape;226;p24"/>
          <p:cNvGraphicFramePr/>
          <p:nvPr/>
        </p:nvGraphicFramePr>
        <p:xfrm>
          <a:off x="668867" y="169068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176750"/>
                <a:gridCol w="2176750"/>
                <a:gridCol w="2176750"/>
                <a:gridCol w="2176750"/>
                <a:gridCol w="2176750"/>
              </a:tblGrid>
              <a:tr h="4620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Publication date</a:t>
                      </a:r>
                      <a:endParaRPr b="1" i="0" sz="16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Article</a:t>
                      </a: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Title</a:t>
                      </a:r>
                      <a:endParaRPr b="1" i="0" sz="16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Content Pillar</a:t>
                      </a:r>
                      <a:endParaRPr b="1" i="0" sz="16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Format</a:t>
                      </a:r>
                      <a:endParaRPr b="1" i="0" sz="16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Distribution</a:t>
                      </a:r>
                      <a:r>
                        <a:rPr b="1" i="0" lang="en-US" sz="1600">
                          <a:solidFill>
                            <a:schemeClr val="l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Channels</a:t>
                      </a:r>
                      <a:endParaRPr b="1" i="0" sz="1600">
                        <a:solidFill>
                          <a:schemeClr val="lt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455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</a:pPr>
            <a:b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Content Promotion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Promotional Tactics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How will your team promote your content?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7" name="Google Shape;237;p26"/>
          <p:cNvSpPr txBox="1"/>
          <p:nvPr>
            <p:ph idx="1" type="body"/>
          </p:nvPr>
        </p:nvSpPr>
        <p:spPr>
          <a:xfrm>
            <a:off x="838200" y="194489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Tactic One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Tactic Two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Tactic Three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Tactic Four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Tactic Five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 </a:t>
            </a:r>
            <a:endParaRPr/>
          </a:p>
          <a:p>
            <a:pPr indent="-762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Promotional Schedule</a:t>
            </a:r>
            <a:br>
              <a:rPr lang="en-US"/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How often are you going to post new content across your promotion channels?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43" name="Google Shape;243;p27"/>
          <p:cNvGraphicFramePr/>
          <p:nvPr/>
        </p:nvGraphicFramePr>
        <p:xfrm>
          <a:off x="838200" y="202634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103125"/>
                <a:gridCol w="2103125"/>
                <a:gridCol w="2103125"/>
                <a:gridCol w="2103125"/>
                <a:gridCol w="2103125"/>
              </a:tblGrid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Channel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Objectives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Target</a:t>
                      </a: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Audience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CTA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Frequency </a:t>
                      </a:r>
                      <a:endParaRPr b="1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Blog/Website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Facebook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Twitter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LinkedIn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Pinterest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Email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631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Other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br>
              <a:rPr lang="en-US"/>
            </a:b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Measurement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Measurement Framework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How are you going to measure and report on your success?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4" name="Google Shape;254;p2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What Will We Report On?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Option One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Option Two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Option Three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How Often Will We Send Reports?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Frequency: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What Should Our Reports Look Like?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Visual One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Visual Two</a:t>
            </a:r>
            <a:endParaRPr/>
          </a:p>
          <a:p>
            <a:pPr indent="-228600" lvl="1" marL="685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Visual Three</a:t>
            </a:r>
            <a:endParaRPr/>
          </a:p>
          <a:p>
            <a:pPr indent="-50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50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type="title"/>
          </p:nvPr>
        </p:nvSpPr>
        <p:spPr>
          <a:xfrm>
            <a:off x="838200" y="365125"/>
            <a:ext cx="10515600" cy="1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Marketing Team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Use this section to identify which members of your marketing team are responsible for the different parts of your content marketing process.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01" name="Google Shape;101;p3"/>
          <p:cNvGraphicFramePr/>
          <p:nvPr/>
        </p:nvGraphicFramePr>
        <p:xfrm>
          <a:off x="838200" y="221849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583825"/>
                <a:gridCol w="2583825"/>
                <a:gridCol w="2583825"/>
                <a:gridCol w="25838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Project Manager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Writer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Editor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Designer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 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graphicFrame>
        <p:nvGraphicFramePr>
          <p:cNvPr id="102" name="Google Shape;102;p3"/>
          <p:cNvGraphicFramePr/>
          <p:nvPr/>
        </p:nvGraphicFramePr>
        <p:xfrm>
          <a:off x="838200" y="42674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{55C6CFA7-7622-4836-BCDC-F932AD702981}</a:tableStyleId>
              </a:tblPr>
              <a:tblGrid>
                <a:gridCol w="2583825"/>
                <a:gridCol w="2583825"/>
                <a:gridCol w="2583825"/>
                <a:gridCol w="25838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Promotion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Manager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Content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Manager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SEO Specialist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Data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Analyst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</a:t>
                      </a: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For</a:t>
                      </a:r>
                      <a:endParaRPr/>
                    </a:p>
                    <a:p>
                      <a:pPr indent="-285750" lvl="0" marL="28575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Responsible For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Name:</a:t>
                      </a:r>
                      <a:endParaRPr b="0" i="0"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KPIs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are you going to measure your content against to indicate success?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0" name="Google Shape;260;p3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KPI One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KPI Two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KPI Three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KPI Four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KPI Five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Metrics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data points are you going to measure to indicate that you are reaching your goals?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6" name="Google Shape;266;p3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Metric One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Metric Two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Metric Three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Metric Four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Metric Five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Scorecard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is the baseline that every piece of content that you publish needs to hit?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2" name="Google Shape;272;p3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Blog Posts Will Receive x Number of Unique Page Views.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Blog Posts Will Receive x Number of Total Views.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Blog Posts Will Generate x Amount of Revenue.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Emails Will Receive x Number of Opens Per Email.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Social Campaigns Will Get x% Engagement Per Post.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Social Media Posts Will Reach x Number of People.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Videos Will Receive x Number of Views.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E-books Will Be Downloaded x Number of Times.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 Contacts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Who should someone reach out to if they have questions on this strategy template?</a:t>
            </a:r>
            <a:endParaRPr i="1"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78" name="Google Shape;278;p3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Here is who you need to reach out to if you have questions about this strategy guide.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Name: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Phone: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Email: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Name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Phone: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	Email: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400"/>
              <a:buFont typeface="Helvetica Neue"/>
              <a:buNone/>
            </a:pPr>
            <a:r>
              <a:rPr b="1" lang="en-US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 Statement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is your company all about?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8" name="Google Shape;108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i="1" lang="en-US">
                <a:latin typeface="Helvetica Neue"/>
                <a:ea typeface="Helvetica Neue"/>
                <a:cs typeface="Helvetica Neue"/>
                <a:sym typeface="Helvetica Neue"/>
              </a:rPr>
              <a:t>Write your mission statement here …</a:t>
            </a:r>
            <a:endParaRPr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Helvetica Neue"/>
              <a:buNone/>
            </a:pPr>
            <a:b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Content Marketing Goals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Business Objectives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What overarching goals is your business hoping to reach?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9" name="Google Shape;11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Business Objective 1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Business Objective 2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Business Objective 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/>
          <p:nvPr>
            <p:ph type="title"/>
          </p:nvPr>
        </p:nvSpPr>
        <p:spPr>
          <a:xfrm>
            <a:off x="838200" y="365125"/>
            <a:ext cx="10515600" cy="1485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ts val="49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Content Marketing Goals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000">
                <a:latin typeface="Helvetica Neue"/>
                <a:ea typeface="Helvetica Neue"/>
                <a:cs typeface="Helvetica Neue"/>
                <a:sym typeface="Helvetica Neue"/>
              </a:rPr>
              <a:t>Set content marketing goals that will directly impact your business objectives.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5" name="Google Shape;125;p7"/>
          <p:cNvSpPr txBox="1"/>
          <p:nvPr>
            <p:ph idx="1" type="body"/>
          </p:nvPr>
        </p:nvSpPr>
        <p:spPr>
          <a:xfrm>
            <a:off x="838200" y="2163337"/>
            <a:ext cx="10515600" cy="40136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Marketing Goal One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Marketing Goal Two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>
                <a:latin typeface="Helvetica Neue"/>
                <a:ea typeface="Helvetica Neue"/>
                <a:cs typeface="Helvetica Neue"/>
                <a:sym typeface="Helvetica Neue"/>
              </a:rPr>
              <a:t>Content Marketing Goal Three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FF5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</a:pPr>
            <a:b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-US">
                <a:latin typeface="Helvetica Neue"/>
                <a:ea typeface="Helvetica Neue"/>
                <a:cs typeface="Helvetica Neue"/>
                <a:sym typeface="Helvetica Neue"/>
              </a:rPr>
              <a:t>Audience Personas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"/>
          <p:cNvSpPr txBox="1"/>
          <p:nvPr>
            <p:ph type="title"/>
          </p:nvPr>
        </p:nvSpPr>
        <p:spPr>
          <a:xfrm>
            <a:off x="838200" y="365126"/>
            <a:ext cx="10515600" cy="11960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7B57"/>
              </a:buClr>
              <a:buSzPct val="100000"/>
              <a:buFont typeface="Helvetica Neue"/>
              <a:buNone/>
            </a:pPr>
            <a:r>
              <a:rPr b="1" lang="en-US" sz="4900">
                <a:solidFill>
                  <a:srgbClr val="ED7B5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Primary Audience</a:t>
            </a:r>
            <a:br>
              <a:rPr lang="en-US">
                <a:latin typeface="Helvetica Neue"/>
                <a:ea typeface="Helvetica Neue"/>
                <a:cs typeface="Helvetica Neue"/>
                <a:sym typeface="Helvetica Neue"/>
              </a:rPr>
            </a:br>
            <a:b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200">
                <a:latin typeface="Helvetica Neue"/>
                <a:ea typeface="Helvetica Neue"/>
                <a:cs typeface="Helvetica Neue"/>
                <a:sym typeface="Helvetica Neue"/>
              </a:rPr>
              <a:t>This section should identify the core persona of your target audience. These are the people that the majority of your marketing efforts should focus on.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6" name="Google Shape;136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Demographics: 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gender, age, ethnicity, industry, job, income.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Psychographics: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values, beliefs, habits, hobbies &amp; more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Challenges: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struggles are they facing every day?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Pain Points: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is happening in their life that our organization can fix?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Drives Them to Purchase Our Product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: what do they need to see from us that would convince them to buy from us?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Where Do They Find Their Information: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internet, newspapers, ads, commercials, etc.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What Type of Content Do They Prefer: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blogs, e-books, videos, social media posts, etc.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b="1" lang="en-US" sz="2000">
                <a:latin typeface="Helvetica Neue"/>
                <a:ea typeface="Helvetica Neue"/>
                <a:cs typeface="Helvetica Neue"/>
                <a:sym typeface="Helvetica Neue"/>
              </a:rPr>
              <a:t>How Do We Help: 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what content or resources can we provide to help our audience and convince them to buy.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2018-01-02T21:42:10Z</dcterms:created>
  <dc:creator>Breonna Bergstrom</dc:creator>
</cp:coreProperties>
</file>